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0"/>
  </p:notesMasterIdLst>
  <p:sldIdLst>
    <p:sldId id="256" r:id="rId3"/>
    <p:sldId id="2146847676" r:id="rId4"/>
    <p:sldId id="2146847683" r:id="rId5"/>
    <p:sldId id="2146847681" r:id="rId6"/>
    <p:sldId id="2146847682" r:id="rId7"/>
    <p:sldId id="2146847684" r:id="rId8"/>
    <p:sldId id="2146847685" r:id="rId9"/>
    <p:sldId id="2146847687" r:id="rId10"/>
    <p:sldId id="2146847686" r:id="rId11"/>
    <p:sldId id="2146847688" r:id="rId12"/>
    <p:sldId id="2146847689" r:id="rId13"/>
    <p:sldId id="2146847690" r:id="rId14"/>
    <p:sldId id="2146847691" r:id="rId15"/>
    <p:sldId id="2146847692" r:id="rId16"/>
    <p:sldId id="2146847695" r:id="rId17"/>
    <p:sldId id="2146847694" r:id="rId18"/>
    <p:sldId id="2146847696" r:id="rId19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80605" autoAdjust="0"/>
  </p:normalViewPr>
  <p:slideViewPr>
    <p:cSldViewPr snapToGrid="0" showGuides="1">
      <p:cViewPr varScale="1">
        <p:scale>
          <a:sx n="67" d="100"/>
          <a:sy n="67" d="100"/>
        </p:scale>
        <p:origin x="130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21F61-12DA-4087-BC9A-174FA764AB6C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222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21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21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B1CD7-0FDA-4C7B-9E20-94702B069A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69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E42DF-F4F4-302E-9920-D5F6840D6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D47D2E0-2ECF-6059-1D37-2B1D12BB33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F3F92E8-B372-2644-1B2B-F84E679C3A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0394AF-0463-8B0A-9862-2383E2CA80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388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28EF7-C3B0-C2AF-561C-2F999CB90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1CAF35C-CFAF-EDDD-A740-7CD37DF5A0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A23DC38-9C32-2435-2C53-8822AABE26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DD40D4-6B4C-2630-8922-D9E9C33F72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009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70B95-A9E0-671B-3712-9447D27D0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B74F5E0-1157-B532-D294-8B8D43348E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75B8358-B98E-1576-11AC-8D8C2DAE38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02B52C-A98C-2270-900F-482807DF5B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227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A101E-9DD3-81B3-8F34-3A41ED910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8DAA86A-A8B3-BB5E-F184-2BF5065EF4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5DC1433-6E71-F174-13CC-5539C57A75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600A41-D413-CD84-599A-8EFEA6D02D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996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50040-0E5E-BE7F-968C-19CA925BD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CD5B218-89FD-4B26-6097-C209F39DD9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CE7EBE5-1AEB-2EB8-B4AA-903E3EA56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239DBB-141A-9148-1742-EBEB00F8F6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5033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D4B790-54E6-349C-0282-DDA5BB9C4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88898D5-48D6-4CB6-1553-5A1F00EFBA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78F0CE3-34BF-4CE0-6FC6-3E7E946080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011D96-47E3-9BD0-28D2-F4875FAFCD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709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AC5E6-5661-5E0C-C95B-A506228302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FDF4EB2-3731-F51E-1B2E-55EFDC15F3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E9E3D1C-5304-58EF-A931-9FB3042B34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705CE2-A9BF-80AB-B3AF-F516F7DDA8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286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E23CF-48CF-CA14-49ED-65C248900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003108D-0C3E-F38E-51D2-10B1A33FD8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B91FEF9-66E0-A918-2A9B-C65A914872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AC97DE-667C-44EB-8A01-AAB2C1AD3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555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E2BA7-DBB6-A2C9-D4A1-D515A3C96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3558642-7851-6E5D-3837-A71980DF47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E782D3D-AB25-A2BE-703D-250492087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09251E-C7CF-8155-D9AE-7B8662E7FB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970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30060-ED20-B22E-A1B6-B5E4E1127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A7FE101-5C8C-41DA-BAED-71DDBC2211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74989D6-BCF7-4E44-3BD9-EA10B9EF3D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633326-107B-4656-9AF3-34444EBC30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198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597D2-4731-B672-747B-76009550A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BE4DC67-CF24-6F95-39AB-1383F19BED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5E047E2-3C7A-1454-C257-8265969061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9DA554-0B4A-F1BF-2C6C-FBF23ABFEE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3147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C9A78-1610-273B-CE08-862742AF6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1EAEBEF-78D9-FB9E-6376-2DAD1B6A74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89BBC0C-936E-50A4-90A5-EEF6B9D57F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832D5A-A42A-BD57-B29A-84222BE6C5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10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5B8EB-FE45-C1AD-DECA-D281B5893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6EF17BC-894B-7102-087E-3FF3BD4A33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2A9777B-2BDE-B916-4B89-5885898B20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3FAB06-2585-36C6-7FEB-C6F413025D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121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074F2-166C-24DE-EF7D-1316BAA77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A36BBAE-3163-CB81-AC9D-5FD34A697A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B3789AD-ABDD-D10B-D01A-9A0C24FA64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A100DF-759F-A595-CD8F-23AB3968F8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0283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784FC-DA89-B18B-3761-9DD1D7530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6AD1FCE-00A3-2EF0-BA3E-AF5A1C405D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4FD297-3271-DB87-3E4D-9FC432B278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Europe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LCBI - revue des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sponsorships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Budget prévisionnel 2025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Labélisations LCBI </a:t>
            </a:r>
            <a:endParaRPr lang="fr-F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FA6A1A-6D0E-EDFA-1BD8-B225D4B55B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30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D5050B-0E4C-46A6-8AF4-E8A27B3346E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030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99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CD99EB-3D00-0F96-37D5-8C25E1456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5E653D-FD96-7708-92BB-712737F56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4E4368-7BCA-10E4-D5D7-68CA52A31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C90056-2B5C-B5C2-4B1F-2EE498FD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118E7E-40DC-4F5C-C8B2-59AA5889B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39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70C7C7-1BB1-7DF4-7AE5-9B8EA210F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92873C-9182-487D-30DA-77A50DA16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F8FCE-300A-1C70-E4D4-0D2B075A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C1665D-C3D1-F396-E29D-181F1169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845297-A2E4-C9EE-CBE6-418A3856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42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8EE2FE5-5C5E-7E77-9867-B7D24FB2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79DE3F-2B81-9E6C-3599-BBC025333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B31A96-3044-0716-8216-2C9D63C2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905D4-5E04-8A18-1C20-DB9F7894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5055B0-22E3-9B92-A3B9-91160B18A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070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B19C5-FA4B-D158-2351-45F8A63F9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2F81AF-A83D-DFE0-A468-F03910F07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D952F9-06AD-C2D4-33AE-906D89679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E7B5B3-0587-7D7A-AF05-507CA624C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7F3130-4E05-6477-496A-3FD73C74F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082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2B929-B8E6-779C-DC0B-831B0E625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DED206-0F11-6AD5-3F79-DBEEC8474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3267D1-F2DC-0D09-72E6-B0465EED2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C74672-3697-CCB6-1FB4-EB9FCDF3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A4AACE-7ECD-FCEC-8244-919EA96C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011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B55E45-6787-530A-0B06-B307EEB73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6AB9D5-758E-4985-47C0-446E3C352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9D73C-8884-1870-DF50-04B85164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16633E-328D-D306-9ACD-86895DFE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5BEAD5-29BC-888D-10FB-B4BBD626F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19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D5AF16-87F4-75E4-2C0D-D3437A4C8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E3A3D0-DBF9-61EE-CF31-1B04DCCC8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24043E-C011-9303-990E-8EE1DCFD1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F411E1-27A9-4BC0-3B78-94FB7666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7BDC7C-F0A9-B7AE-480E-CA5924EC0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CBACA5-E223-5333-8F61-FB4D0A70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955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A9539-50F1-CAAC-A9AA-07CB80D79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6D7C79-6F80-7BE1-FD37-B5DF9AEF4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BF8A7EA-EA1C-CF23-D93A-98D06BCFA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7EB174-EF59-47F9-FA03-C1CCE0275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BF9DA6-8EAA-CF2F-9410-0ECA6D4E5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AACCAAC-04F9-DC0C-2346-7459F3D4D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45B2642-01D5-8C03-7FD2-20FE97FF4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124C55-3475-8C28-EAA9-D1DE4046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38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DD9AA0-678B-32C0-97DC-DF90B8D0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8C6FCF-CA22-3B35-E100-ED1E7A07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2FE5BB-A29D-858D-FCDE-813449733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258B2F-BEC5-CFF9-3FAC-89594E26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167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BBCECA-F2AF-5A21-8665-27D3A071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4C5DF1-8BC1-A3D2-C692-9200A142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B30EAB-ADC9-EFF0-5289-9CFF3449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026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7F33A-A863-8CCF-2275-A1096C8EA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9B5A30-EBAD-02C6-A158-471E2929F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B11A1F-98CA-5FE8-B6A8-6CD4161FE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7ADFB7-1223-1BDB-0FB6-F30D6F66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9ABC92-68CA-0494-3863-9DC4CE11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E81F56-FFE2-7EC9-B786-E4A29EE3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95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5201A-8F55-1201-4D81-CA8C96A8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ED97D6-FC10-8CA5-696F-163F29344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27AAC1-D2C0-5C47-07E8-20E900A3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A0AB02-CA56-60C1-E91E-047BC9ABF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497BD8-5A95-007A-132F-F10E9F62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22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66A1A-1493-23FF-D6F0-27DD9B378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74955D-4004-8BCA-91FD-1F06BFFA04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17083C-C266-7B96-F3CD-33DE13759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525960-3488-D9FD-A906-55D71701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971635-A8A3-DC52-AB0D-3149077B0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0F0CF1-C5E4-A151-60E6-170820B1D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723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D90E02-9E33-F078-7B30-2D6CB0A23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878222-8024-CB1E-E461-3683E6337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5D59BB-2C1F-A729-1EC4-143299A6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7AB9D2-B1E3-9889-308C-45BF86554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C86574-2B42-AA45-8E6C-CDEA6D7E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132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5581AB-5DC3-C07C-2EE0-6FF7C3A8B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E16B88-A805-DEBA-CDB7-23B1A8D85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BB8370-F7EB-AD37-595A-6314D0C6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17F27F-BE06-A75D-FE53-B8592920D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C398A1-9E62-6441-D96E-2A0B1915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4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DD345-5204-7BE4-8B20-B3AB24416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C94494-1EFD-DC5D-5FF4-30FCC5196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DC3E46-7CFE-8B66-7057-016AB66D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317D7C-AE0D-80EF-75AE-2A64F26D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A53B75-59E2-AB69-1D3D-A9CE9146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76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639C8-4E9B-6E85-BDAA-CCAE650D5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A60A62-7F54-C151-CCB4-A00C32C67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CF793F-AEB7-35C3-5B27-39C39EB01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442336-4E77-C418-AE85-2ECE76DD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52C738-D072-8B08-B630-7BBB22F5C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5CBE57-BB23-CCBD-E327-9DEE4613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87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D18AE4-CA1E-B459-83F1-EF7157872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AB7B93-537B-61FD-3F67-B1FDB598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82DBD2-3894-CE28-A3B3-CABDD7722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B8CB398-128F-E5CC-53CB-A19759E33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C66413-E142-89AA-7A1A-F1AD020DB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E49380-C527-CA82-7A52-A6E07F4B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71A19E-AB28-47B8-F623-614F6CB8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B3E2433-E2F5-1E00-56C2-E1A0FC1A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85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D1088-5821-E89F-4C71-8A5AC3B48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4638C4-917D-B485-E0AD-03A52C8E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881B2E-C082-DB2E-AE28-EBE4AB63B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136CE7-C99B-D5E9-CEF9-71304BB5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99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3ADC96-3582-4827-E24A-EE2F8C96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AD5990-8412-A6E9-D535-33971650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3E2799-3310-B13A-70C4-3E4E9041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60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3EFE5-9F3D-6118-5867-0260D01DE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E0447D-ECBA-CB82-9A55-49B5355EB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E5ED80-C0DF-76CF-B33A-948B638A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45B98C-BA4A-5C9A-447A-ABCE197B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F70641-1218-D6F2-39B9-C872513D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A9534B-C54C-A78D-0594-04694A62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76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4FC4E8-EF61-4966-C67B-96195509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23954FE-A348-07F3-87AF-DE6A56785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46A144-13E1-010D-8BEA-FA27CEC4B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44B43A-1B76-4160-B080-562AF8627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AA1CB3-054B-3948-D629-0B3785FAE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511F83-DC96-1AB0-1046-D32AA2E4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6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741A5B-1AB0-6BB8-0712-7EE2EBD84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6B2971-9BF6-3677-A2EC-F0F49382E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C8B095-EBB8-C926-3461-3F804F1C8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F667EB-9FB4-4017-9D90-5E3155B11943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EEE948-0604-449E-D3E2-70E9C2787A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8E9E47-6C34-D717-66E2-E00DEC97E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CC6CA8-F49C-48E4-9A96-A8A72C4A6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81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536AC0-F844-BCA0-22F8-3042402D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3D6062-E1BA-34D2-E72D-60C2B108B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F9BE0-42D8-924E-D8CF-F0C217A4C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08F346-80E0-4039-9B49-B32EABA80B32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AA4692-6DC2-214F-B814-015E63D3D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9F74A9-9AE0-A773-5F72-175D0D938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B8664D-072A-4229-A1DA-CE1C48121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45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>
            <a:extLst>
              <a:ext uri="{FF2B5EF4-FFF2-40B4-BE49-F238E27FC236}">
                <a16:creationId xmlns:a16="http://schemas.microsoft.com/office/drawing/2014/main" id="{405E683B-1DC3-7FD6-8B68-73CC0BEC8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051" y="4171527"/>
            <a:ext cx="8951977" cy="340075"/>
          </a:xfrm>
        </p:spPr>
        <p:txBody>
          <a:bodyPr>
            <a:noAutofit/>
          </a:bodyPr>
          <a:lstStyle/>
          <a:p>
            <a:r>
              <a:rPr lang="fr-FR" sz="2667" b="1" dirty="0"/>
              <a:t>Grands Prix BBCA 2025 de l’immobilier bas carbone</a:t>
            </a:r>
          </a:p>
          <a:p>
            <a:r>
              <a:rPr lang="fr-FR" sz="2667" dirty="0"/>
              <a:t>Dossier de candidature</a:t>
            </a:r>
          </a:p>
          <a:p>
            <a:endParaRPr lang="fr-FR" sz="2000" i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24F4A6E-13C7-767C-FC6E-A4A1AF2960C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3753" y="1224124"/>
            <a:ext cx="2642573" cy="269170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C7CA0DF-9FDC-3D25-EB12-1C08257209D3}"/>
              </a:ext>
            </a:extLst>
          </p:cNvPr>
          <p:cNvSpPr txBox="1"/>
          <p:nvPr/>
        </p:nvSpPr>
        <p:spPr>
          <a:xfrm>
            <a:off x="9654064" y="6016109"/>
            <a:ext cx="15016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mai 2025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16F69C-AA37-4B74-A033-CBB36A4B5BB4}"/>
              </a:ext>
            </a:extLst>
          </p:cNvPr>
          <p:cNvSpPr txBox="1"/>
          <p:nvPr/>
        </p:nvSpPr>
        <p:spPr>
          <a:xfrm>
            <a:off x="8728948" y="1095494"/>
            <a:ext cx="18502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highlight>
                  <a:srgbClr val="FFFF00"/>
                </a:highlight>
              </a:rPr>
              <a:t>1</a:t>
            </a:r>
            <a:r>
              <a:rPr lang="fr-FR" sz="1800" b="1" baseline="30000" dirty="0">
                <a:highlight>
                  <a:srgbClr val="FFFF00"/>
                </a:highlight>
              </a:rPr>
              <a:t>ère</a:t>
            </a:r>
            <a:r>
              <a:rPr lang="fr-FR" sz="1800" b="1" dirty="0">
                <a:highlight>
                  <a:srgbClr val="FFFF00"/>
                </a:highlight>
              </a:rPr>
              <a:t> édition 2025</a:t>
            </a:r>
          </a:p>
        </p:txBody>
      </p:sp>
    </p:spTree>
    <p:extLst>
      <p:ext uri="{BB962C8B-B14F-4D97-AF65-F5344CB8AC3E}">
        <p14:creationId xmlns:p14="http://schemas.microsoft.com/office/powerpoint/2010/main" val="3510367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17A06-C6EE-4C84-121D-9824844A0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2ADF02-15EA-B601-401C-1E9E417B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48BDDB-806C-F9E5-291C-B455276309A4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D64E935-5302-8BE5-382B-614DABD55A7B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EN QUOI L’OPERATION EST-ELLE REMARQUABLE ?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(800 signes maximum)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39F91A-F18D-F5AC-5F98-2FCB1A0BE289}"/>
              </a:ext>
            </a:extLst>
          </p:cNvPr>
          <p:cNvSpPr txBox="1"/>
          <p:nvPr/>
        </p:nvSpPr>
        <p:spPr>
          <a:xfrm>
            <a:off x="1405889" y="2174014"/>
            <a:ext cx="9538335" cy="39703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Votre réponse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7485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E6C41-7055-9686-BD2A-D69F19659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4A71AA-6425-4156-4B36-65030E0F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629E63-7BCD-9462-1569-BEB42DBCFDBD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681310BF-181D-0F6D-6F07-F89565C4AFB7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VISUELS 1</a:t>
            </a:r>
          </a:p>
        </p:txBody>
      </p:sp>
    </p:spTree>
    <p:extLst>
      <p:ext uri="{BB962C8B-B14F-4D97-AF65-F5344CB8AC3E}">
        <p14:creationId xmlns:p14="http://schemas.microsoft.com/office/powerpoint/2010/main" val="406608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89844-092B-312D-512A-1271413D8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C7ADC0-A0D7-C8B4-BCBA-34575B72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6BB060-058F-0E93-A04F-30CC37337774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756FD4A-604A-F37D-0FEF-3E9B0CAE389C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VISUELS 2</a:t>
            </a:r>
          </a:p>
        </p:txBody>
      </p:sp>
    </p:spTree>
    <p:extLst>
      <p:ext uri="{BB962C8B-B14F-4D97-AF65-F5344CB8AC3E}">
        <p14:creationId xmlns:p14="http://schemas.microsoft.com/office/powerpoint/2010/main" val="54170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4B527-72AB-E87D-C5F3-752BB6E3E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44B26A-F25A-1F26-33A4-F6E850F1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C19873-395A-636A-A4C2-D4A1CB5092D4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3A826A0-336C-5954-5F61-9961E01FEBB4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VISUELS 3</a:t>
            </a:r>
          </a:p>
        </p:txBody>
      </p:sp>
    </p:spTree>
    <p:extLst>
      <p:ext uri="{BB962C8B-B14F-4D97-AF65-F5344CB8AC3E}">
        <p14:creationId xmlns:p14="http://schemas.microsoft.com/office/powerpoint/2010/main" val="1357740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4BA23-278B-B5AC-7E7D-1CC580E4A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83F4CE-72A7-BAA5-AA03-3A9BA51D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C2F584-77FF-90CF-6160-EA8CB6797CB0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CED9AC3B-A8C5-6749-4470-43165580C4C8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ATTESTATION D’OBTENTION DU LABEL BBCA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(scan)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9276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1F4AC-B0F3-E10D-2D78-6613A0899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530899-EA02-5EE7-0266-19288AEF1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2759AF-43FC-66F1-0B7F-00B1FA1E52BA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7F58A1A0-3E53-9F9D-49F4-34FF73D218C1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Fiche de synthèse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AC3F35-ADD3-50EF-27A3-38D334EFDBD1}"/>
              </a:ext>
            </a:extLst>
          </p:cNvPr>
          <p:cNvSpPr txBox="1"/>
          <p:nvPr/>
        </p:nvSpPr>
        <p:spPr>
          <a:xfrm>
            <a:off x="1420436" y="629602"/>
            <a:ext cx="1036389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1- Je confirme ma candidature aux Grands Prix BBCA 2025 avec les éléments suivants :</a:t>
            </a:r>
          </a:p>
          <a:p>
            <a:r>
              <a:rPr lang="fr-FR" dirty="0"/>
              <a:t>- adhésion BBCA 2025 régularisée</a:t>
            </a:r>
          </a:p>
          <a:p>
            <a:r>
              <a:rPr lang="fr-FR" dirty="0"/>
              <a:t>- dossier de candidature complété</a:t>
            </a:r>
          </a:p>
          <a:p>
            <a:r>
              <a:rPr lang="fr-FR" dirty="0"/>
              <a:t>- photos haute définition de l’opération (avec lien)</a:t>
            </a:r>
          </a:p>
          <a:p>
            <a:r>
              <a:rPr lang="fr-FR" dirty="0"/>
              <a:t>- attestation d’obtention du label BBCA stade Réalisation / Best in class pour l’exploitation</a:t>
            </a:r>
          </a:p>
          <a:p>
            <a:r>
              <a:rPr lang="fr-FR" dirty="0"/>
              <a:t>- dans le cas d’un deuxième dossier candidature, la preuve du règlement des frais de dossier de 950€ HT (1.140€ TTC)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2- Je rappelle les informations suivantes concernant la candidature :</a:t>
            </a:r>
          </a:p>
          <a:p>
            <a:r>
              <a:rPr lang="fr-FR" dirty="0"/>
              <a:t>- Nom du projet :</a:t>
            </a:r>
          </a:p>
          <a:p>
            <a:r>
              <a:rPr lang="fr-FR" dirty="0"/>
              <a:t>- Maître d’ouvrage :</a:t>
            </a:r>
          </a:p>
          <a:p>
            <a:r>
              <a:rPr lang="fr-FR" dirty="0"/>
              <a:t>- Contact chez le Maître d’ouvrage :</a:t>
            </a:r>
          </a:p>
          <a:p>
            <a:r>
              <a:rPr lang="fr-FR" dirty="0"/>
              <a:t>- Email :</a:t>
            </a:r>
          </a:p>
          <a:p>
            <a:r>
              <a:rPr lang="fr-FR" dirty="0"/>
              <a:t>- Tel :</a:t>
            </a:r>
          </a:p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B0857F6-996C-CBEC-B70F-C6E9FAF79A71}"/>
              </a:ext>
            </a:extLst>
          </p:cNvPr>
          <p:cNvSpPr txBox="1"/>
          <p:nvPr/>
        </p:nvSpPr>
        <p:spPr>
          <a:xfrm>
            <a:off x="1784508" y="6169580"/>
            <a:ext cx="89996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NB :  Dans le cas d’une deuxième candidature, un dossier doit être rempli par opération.</a:t>
            </a:r>
          </a:p>
        </p:txBody>
      </p:sp>
    </p:spTree>
    <p:extLst>
      <p:ext uri="{BB962C8B-B14F-4D97-AF65-F5344CB8AC3E}">
        <p14:creationId xmlns:p14="http://schemas.microsoft.com/office/powerpoint/2010/main" val="3181980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23756-141A-F350-5FDF-F346EB398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A44291-86DD-F215-F82C-838D0092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8107F7-5156-3682-6788-CC9FC639E9E2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85F3FCD8-2310-00FE-BA72-80595C1D7DBA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Grands Prix BBCA 2025 de l’immobilier bas carbone</a:t>
            </a:r>
          </a:p>
          <a:p>
            <a:pPr algn="ctr" defTabSz="685766">
              <a:spcBef>
                <a:spcPts val="1000"/>
              </a:spcBef>
              <a:defRPr/>
            </a:pPr>
            <a:endParaRPr lang="fr-FR" sz="3200" b="1" dirty="0">
              <a:solidFill>
                <a:srgbClr val="99CC00"/>
              </a:solidFill>
              <a:latin typeface="Calibri" panose="020F0502020204030204"/>
            </a:endParaRPr>
          </a:p>
          <a:p>
            <a:pPr algn="ctr" defTabSz="685766">
              <a:spcBef>
                <a:spcPts val="1000"/>
              </a:spcBef>
              <a:defRPr/>
            </a:pPr>
            <a:endParaRPr lang="fr-FR" sz="3200" b="1" dirty="0">
              <a:solidFill>
                <a:srgbClr val="99CC00"/>
              </a:solidFill>
              <a:latin typeface="Calibri" panose="020F0502020204030204"/>
            </a:endParaRPr>
          </a:p>
          <a:p>
            <a:pPr algn="ctr" defTabSz="685766">
              <a:spcBef>
                <a:spcPts val="1000"/>
              </a:spcBef>
              <a:defRPr/>
            </a:pP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Dossier à renvoyer par email à </a:t>
            </a:r>
            <a:r>
              <a:rPr lang="fr-FR" sz="3200" dirty="0">
                <a:latin typeface="Calibri" panose="020F0502020204030204"/>
              </a:rPr>
              <a:t>trophees@batimentbascarbone.org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3200" b="1" dirty="0">
              <a:solidFill>
                <a:srgbClr val="99CC00"/>
              </a:solidFill>
              <a:latin typeface="Calibri" panose="020F0502020204030204"/>
            </a:endParaRP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u="sng" dirty="0">
                <a:solidFill>
                  <a:srgbClr val="99CC00"/>
                </a:solidFill>
                <a:latin typeface="Calibri" panose="020F0502020204030204"/>
              </a:rPr>
              <a:t>Au plus tard vendredi 27 juin 2025</a:t>
            </a:r>
            <a:endParaRPr kumimoji="0" lang="fr-FR" sz="3200" b="1" i="0" u="sng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3200" dirty="0">
              <a:latin typeface="Calibri" panose="020F0502020204030204"/>
            </a:endParaRP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3200" dirty="0">
              <a:latin typeface="Calibri" panose="020F0502020204030204"/>
            </a:endParaRP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ECB2DF5-9785-3A8B-4E51-2729266A158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2411" y="4789314"/>
            <a:ext cx="1267177" cy="1292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9297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6F217-BA33-E69F-D997-ECA4D3E9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730872F-9A0F-4A0E-1BD6-0291BF52B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6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B68F1-8413-514F-EA59-1EAD4F343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0E365B-946A-07EF-2FED-CA3DF980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9E7434-95F3-BEE2-E66F-1D13382852E6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39E982-3811-E4B8-1DD6-E9CCCDA4C69A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SOMMAIRE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46BF240-7B74-0B3F-7BDA-B18EB153EAEE}"/>
              </a:ext>
            </a:extLst>
          </p:cNvPr>
          <p:cNvSpPr txBox="1"/>
          <p:nvPr/>
        </p:nvSpPr>
        <p:spPr>
          <a:xfrm>
            <a:off x="2562526" y="1938595"/>
            <a:ext cx="8947484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342900" indent="-342900">
              <a:buFont typeface="Arial" panose="020B0604020202020204" pitchFamily="34" charset="0"/>
              <a:buChar char="•"/>
              <a:defRPr sz="2000" b="1">
                <a:latin typeface="Trebuchet MS" panose="020B0603020202020204" pitchFamily="34" charset="0"/>
              </a:defRPr>
            </a:lvl1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Le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dema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ndeur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du Grand Prix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La catégorie de l’opération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 Profil de l’opération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L’équipe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Présentation de l’opération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Scores BBCA obtenus pour l’opération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Bonnes pratiques bas carbone mises en œuvre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 quoi l’opération est-elle remarquable 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fr-FR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Visuel 1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Visuel 2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Visuel 3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Attestation d’obtention du label BBCA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Fiche de synthèse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74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820AD-AB40-F476-39AC-89C34D6E2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016347-33A8-3045-A113-66945579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B88194-62B4-43EB-4678-1A64DE7805B9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7CC1A1E-6197-E580-CB7E-11735337E369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LE DEMANDEUR DU PRIX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6581757-62D0-3FE5-40BA-C53366F56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78413"/>
              </p:ext>
            </p:extLst>
          </p:nvPr>
        </p:nvGraphicFramePr>
        <p:xfrm>
          <a:off x="926271" y="1530708"/>
          <a:ext cx="10898064" cy="34961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46509">
                  <a:extLst>
                    <a:ext uri="{9D8B030D-6E8A-4147-A177-3AD203B41FA5}">
                      <a16:colId xmlns:a16="http://schemas.microsoft.com/office/drawing/2014/main" val="1363519490"/>
                    </a:ext>
                  </a:extLst>
                </a:gridCol>
                <a:gridCol w="7451555">
                  <a:extLst>
                    <a:ext uri="{9D8B030D-6E8A-4147-A177-3AD203B41FA5}">
                      <a16:colId xmlns:a16="http://schemas.microsoft.com/office/drawing/2014/main" val="3212914867"/>
                    </a:ext>
                  </a:extLst>
                </a:gridCol>
              </a:tblGrid>
              <a:tr h="47079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88970"/>
                  </a:ext>
                </a:extLst>
              </a:tr>
              <a:tr h="460408">
                <a:tc>
                  <a:txBody>
                    <a:bodyPr/>
                    <a:lstStyle/>
                    <a:p>
                      <a:r>
                        <a:rPr lang="fr-FR" dirty="0"/>
                        <a:t>Raison sociale  </a:t>
                      </a:r>
                    </a:p>
                    <a:p>
                      <a:r>
                        <a:rPr lang="fr-FR" dirty="0"/>
                        <a:t>(porteur du label BBCA)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08669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Adresse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1079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r>
                        <a:rPr lang="fr-FR" dirty="0"/>
                        <a:t>Code Postal / 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7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Contact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748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Fonction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6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814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Adresse 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657765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643904C7-EF66-6692-FD38-83989457E78F}"/>
              </a:ext>
            </a:extLst>
          </p:cNvPr>
          <p:cNvSpPr txBox="1"/>
          <p:nvPr/>
        </p:nvSpPr>
        <p:spPr>
          <a:xfrm>
            <a:off x="1800225" y="5387206"/>
            <a:ext cx="9726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Les Grands Prix BBCA sont exclusivement réservés aux maîtres d’ouvrage adhérents de l’Association BBCA à la date de la candidature. </a:t>
            </a:r>
          </a:p>
          <a:p>
            <a:pPr algn="ctr"/>
            <a:r>
              <a:rPr lang="fr-FR" dirty="0"/>
              <a:t>Un dossier dans lequel un des </a:t>
            </a:r>
            <a:r>
              <a:rPr lang="fr-FR" dirty="0" err="1"/>
              <a:t>co</a:t>
            </a:r>
            <a:r>
              <a:rPr lang="fr-FR" dirty="0"/>
              <a:t>-promoteurs n’est pas adhérent de BBCA sera irrecevable.</a:t>
            </a:r>
          </a:p>
        </p:txBody>
      </p:sp>
    </p:spTree>
    <p:extLst>
      <p:ext uri="{BB962C8B-B14F-4D97-AF65-F5344CB8AC3E}">
        <p14:creationId xmlns:p14="http://schemas.microsoft.com/office/powerpoint/2010/main" val="423298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91067-8A74-3B0F-8FCE-0522B7FEF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1519E2-42AF-7820-A930-9B80D2E1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487A57-4B56-21BE-DDA0-6AFA09C36CC9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F8AEE743-DC15-2BE6-91F9-3D75412B91F5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JE POSTULE A LA CATEGORIE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D0B5C2F-5530-39B0-4B89-BCCE7700C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940578"/>
              </p:ext>
            </p:extLst>
          </p:nvPr>
        </p:nvGraphicFramePr>
        <p:xfrm>
          <a:off x="2177922" y="2062760"/>
          <a:ext cx="8066406" cy="31608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18866">
                  <a:extLst>
                    <a:ext uri="{9D8B030D-6E8A-4147-A177-3AD203B41FA5}">
                      <a16:colId xmlns:a16="http://schemas.microsoft.com/office/drawing/2014/main" val="1363519490"/>
                    </a:ext>
                  </a:extLst>
                </a:gridCol>
                <a:gridCol w="2047540">
                  <a:extLst>
                    <a:ext uri="{9D8B030D-6E8A-4147-A177-3AD203B41FA5}">
                      <a16:colId xmlns:a16="http://schemas.microsoft.com/office/drawing/2014/main" val="3212914867"/>
                    </a:ext>
                  </a:extLst>
                </a:gridCol>
              </a:tblGrid>
              <a:tr h="470793">
                <a:tc>
                  <a:txBody>
                    <a:bodyPr/>
                    <a:lstStyle/>
                    <a:p>
                      <a:r>
                        <a:rPr lang="fr-FR" dirty="0"/>
                        <a:t>Catégorie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Cocher une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88970"/>
                  </a:ext>
                </a:extLst>
              </a:tr>
              <a:tr h="460408">
                <a:tc>
                  <a:txBody>
                    <a:bodyPr/>
                    <a:lstStyle/>
                    <a:p>
                      <a:r>
                        <a:rPr lang="fr-FR" dirty="0"/>
                        <a:t>Bâtiment tertiaire NEUF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08669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Bâtiment tertiaire RENOVE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1079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r>
                        <a:rPr lang="fr-FR" dirty="0"/>
                        <a:t>Bâtiment résidentiel collectif NEUF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7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Bâtiment résidentiel collectif RENOVE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657765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</a:rPr>
                        <a:t>Bâtiment en exploitation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330308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</a:rPr>
                        <a:t>Opérations d’aménagement - Quartier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96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14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AE799-71DD-78D8-5FB4-71220999D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7DCA54-BB99-323F-9580-D21B7FACB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D7BEBF-E8A5-CD5D-47B7-084FBCC47A34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AB5C325-188B-D020-7B12-B926DC8BE9D2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LE PROFIL DE </a:t>
            </a: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L’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OPERATION CANDIDATE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6AC5BDF-DE7E-BD9D-626B-20C161E3C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97254"/>
              </p:ext>
            </p:extLst>
          </p:nvPr>
        </p:nvGraphicFramePr>
        <p:xfrm>
          <a:off x="926271" y="1530708"/>
          <a:ext cx="10898064" cy="50538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46509">
                  <a:extLst>
                    <a:ext uri="{9D8B030D-6E8A-4147-A177-3AD203B41FA5}">
                      <a16:colId xmlns:a16="http://schemas.microsoft.com/office/drawing/2014/main" val="1363519490"/>
                    </a:ext>
                  </a:extLst>
                </a:gridCol>
                <a:gridCol w="7451555">
                  <a:extLst>
                    <a:ext uri="{9D8B030D-6E8A-4147-A177-3AD203B41FA5}">
                      <a16:colId xmlns:a16="http://schemas.microsoft.com/office/drawing/2014/main" val="3212914867"/>
                    </a:ext>
                  </a:extLst>
                </a:gridCol>
              </a:tblGrid>
              <a:tr h="470793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88970"/>
                  </a:ext>
                </a:extLst>
              </a:tr>
              <a:tr h="460408">
                <a:tc>
                  <a:txBody>
                    <a:bodyPr/>
                    <a:lstStyle/>
                    <a:p>
                      <a:r>
                        <a:rPr lang="fr-FR" sz="1400" dirty="0"/>
                        <a:t>Nom de l’opération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08669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Adresse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1079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r>
                        <a:rPr lang="fr-FR" sz="1400" dirty="0"/>
                        <a:t>Code Postal / 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7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Date de livraison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748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Date d’obtention du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6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Niveau du label BBCA atteint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95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Nom du certificateur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814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Surface de plancher administrative concernée par la labellisation BBCA (SDP -m²)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657765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Co-promotion (si oui, indiquer le nom de  tous les partenaires)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416457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</a:rPr>
                        <a:t>Est-ce qu'une collectivité ou un aménageur a prescrit le label BBCA (si oui, indiquer le nom) :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330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19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24353-A7AC-964A-247A-A4E497DCC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9CCB05-D668-63D6-7DD3-436F5BD7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62DFBC-3867-524B-8EA6-1FC0CCC9B52A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02B36F26-A82F-3646-01EC-510216A63B2E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EQUIPE –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Principales sociétés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8C14272-6564-A8C2-E533-B728A2BEE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367529"/>
              </p:ext>
            </p:extLst>
          </p:nvPr>
        </p:nvGraphicFramePr>
        <p:xfrm>
          <a:off x="926271" y="1530708"/>
          <a:ext cx="10898064" cy="45830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46509">
                  <a:extLst>
                    <a:ext uri="{9D8B030D-6E8A-4147-A177-3AD203B41FA5}">
                      <a16:colId xmlns:a16="http://schemas.microsoft.com/office/drawing/2014/main" val="1363519490"/>
                    </a:ext>
                  </a:extLst>
                </a:gridCol>
                <a:gridCol w="7451555">
                  <a:extLst>
                    <a:ext uri="{9D8B030D-6E8A-4147-A177-3AD203B41FA5}">
                      <a16:colId xmlns:a16="http://schemas.microsoft.com/office/drawing/2014/main" val="3212914867"/>
                    </a:ext>
                  </a:extLst>
                </a:gridCol>
              </a:tblGrid>
              <a:tr h="47079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88970"/>
                  </a:ext>
                </a:extLst>
              </a:tr>
              <a:tr h="460408">
                <a:tc>
                  <a:txBody>
                    <a:bodyPr/>
                    <a:lstStyle/>
                    <a:p>
                      <a:r>
                        <a:rPr lang="fr-FR" dirty="0"/>
                        <a:t>Groupe promotion / Maison mère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08669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Architecte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1079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r>
                        <a:rPr lang="fr-FR" dirty="0"/>
                        <a:t>Bureau d'études pour le label  BBCA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7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Constructeur…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748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6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814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350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11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36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657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93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FD348-CDEE-83B3-63AC-BF8A18ABE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55C65F-FEC9-54F7-35BC-7EB24580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54E2C-A57C-4A03-2D76-F40A3B21B987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5623D54-9E7E-EE32-A51C-729985BEBA8C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PRESENTATION DE L’OPERATION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(800 signes maximum)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0BD4DD-0508-F5AC-19C6-C8BA0C066FE2}"/>
              </a:ext>
            </a:extLst>
          </p:cNvPr>
          <p:cNvSpPr txBox="1"/>
          <p:nvPr/>
        </p:nvSpPr>
        <p:spPr>
          <a:xfrm>
            <a:off x="1405889" y="2174014"/>
            <a:ext cx="9538335" cy="39703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Présentation de l’opération (descriptif, enjeux, caractéristiques…)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253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FADE5-529F-9F9B-C662-9668D5CDB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262BB0-EB8C-2734-5E42-6706A68BB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743730-7C3B-286C-D39A-AE1489FBD5F9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42A30C3-65AF-EB6C-4E16-3E47B2FB83B9}"/>
              </a:ext>
            </a:extLst>
          </p:cNvPr>
          <p:cNvSpPr txBox="1">
            <a:spLocks/>
          </p:cNvSpPr>
          <p:nvPr/>
        </p:nvSpPr>
        <p:spPr>
          <a:xfrm>
            <a:off x="754821" y="547464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SCORES BBCA OBTENUS POUR L’OPERATION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C6A5AE21-9E9D-04D8-5236-46C035DCB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41883"/>
              </p:ext>
            </p:extLst>
          </p:nvPr>
        </p:nvGraphicFramePr>
        <p:xfrm>
          <a:off x="966276" y="1977201"/>
          <a:ext cx="10898064" cy="23910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91499">
                  <a:extLst>
                    <a:ext uri="{9D8B030D-6E8A-4147-A177-3AD203B41FA5}">
                      <a16:colId xmlns:a16="http://schemas.microsoft.com/office/drawing/2014/main" val="1363519490"/>
                    </a:ext>
                  </a:extLst>
                </a:gridCol>
                <a:gridCol w="6806565">
                  <a:extLst>
                    <a:ext uri="{9D8B030D-6E8A-4147-A177-3AD203B41FA5}">
                      <a16:colId xmlns:a16="http://schemas.microsoft.com/office/drawing/2014/main" val="3212914867"/>
                    </a:ext>
                  </a:extLst>
                </a:gridCol>
              </a:tblGrid>
              <a:tr h="47079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88970"/>
                  </a:ext>
                </a:extLst>
              </a:tr>
              <a:tr h="460408">
                <a:tc>
                  <a:txBody>
                    <a:bodyPr/>
                    <a:lstStyle/>
                    <a:p>
                      <a:r>
                        <a:rPr lang="fr-FR" dirty="0"/>
                        <a:t>Niveau de label atteint</a:t>
                      </a:r>
                    </a:p>
                    <a:p>
                      <a:r>
                        <a:rPr lang="fr-FR" dirty="0"/>
                        <a:t>(Standard, Performance, Excellence)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08669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Nombre de points obtenus (ne concerne pas le label Quartier)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1079"/>
                  </a:ext>
                </a:extLst>
              </a:tr>
              <a:tr h="47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Version du référentiel BBCA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7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66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56CC9-4279-32F0-2799-560EEF8D8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DE5F64-3CF7-332D-6E6A-1C949386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6ED83-A270-60A9-8310-D8DCF2C4CE1F}"/>
              </a:ext>
            </a:extLst>
          </p:cNvPr>
          <p:cNvSpPr/>
          <p:nvPr/>
        </p:nvSpPr>
        <p:spPr>
          <a:xfrm>
            <a:off x="10064047" y="5435603"/>
            <a:ext cx="1873956" cy="496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9170E42-9A43-B25B-5171-FF9D51D32F74}"/>
              </a:ext>
            </a:extLst>
          </p:cNvPr>
          <p:cNvSpPr txBox="1">
            <a:spLocks/>
          </p:cNvSpPr>
          <p:nvPr/>
        </p:nvSpPr>
        <p:spPr>
          <a:xfrm>
            <a:off x="1183446" y="450309"/>
            <a:ext cx="10066789" cy="756444"/>
          </a:xfrm>
          <a:prstGeom prst="rect">
            <a:avLst/>
          </a:prstGeom>
        </p:spPr>
        <p:txBody>
          <a:bodyPr vert="horz" lIns="91440" tIns="45723" rIns="91440" bIns="45723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BONNES PRATIQUES </a:t>
            </a: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ET LEVIERS D’ACTION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BAS CARBONE MIS EN OEUVRE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>
                <a:solidFill>
                  <a:srgbClr val="99CC00"/>
                </a:solidFill>
                <a:latin typeface="Calibri" panose="020F0502020204030204"/>
              </a:rPr>
              <a:t>(800 signes maximum)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2837BF4-178D-FD7E-B5AF-5A9B76759942}"/>
              </a:ext>
            </a:extLst>
          </p:cNvPr>
          <p:cNvSpPr txBox="1"/>
          <p:nvPr/>
        </p:nvSpPr>
        <p:spPr>
          <a:xfrm>
            <a:off x="1405889" y="2174014"/>
            <a:ext cx="9538335" cy="39703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Votre réponse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5166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29504</TotalTime>
  <Words>753</Words>
  <Application>Microsoft Office PowerPoint</Application>
  <PresentationFormat>Grand écran</PresentationFormat>
  <Paragraphs>254</Paragraphs>
  <Slides>17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Trebuchet MS</vt:lpstr>
      <vt:lpstr>Wingdings</vt:lpstr>
      <vt:lpstr>Thème Office</vt:lpstr>
      <vt:lpstr>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Hélène Genin</dc:creator>
  <cp:lastModifiedBy>Hélène Genin</cp:lastModifiedBy>
  <cp:revision>135</cp:revision>
  <cp:lastPrinted>2025-05-05T15:02:50Z</cp:lastPrinted>
  <dcterms:created xsi:type="dcterms:W3CDTF">2024-09-20T09:06:58Z</dcterms:created>
  <dcterms:modified xsi:type="dcterms:W3CDTF">2025-05-14T12:54:30Z</dcterms:modified>
</cp:coreProperties>
</file>